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67" r:id="rId3"/>
    <p:sldId id="271" r:id="rId4"/>
    <p:sldId id="270" r:id="rId5"/>
    <p:sldId id="269" r:id="rId6"/>
    <p:sldId id="272" r:id="rId7"/>
    <p:sldId id="274" r:id="rId8"/>
    <p:sldId id="273" r:id="rId9"/>
    <p:sldId id="275" r:id="rId10"/>
    <p:sldId id="276" r:id="rId11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24" autoAdjust="0"/>
  </p:normalViewPr>
  <p:slideViewPr>
    <p:cSldViewPr>
      <p:cViewPr varScale="1">
        <p:scale>
          <a:sx n="87" d="100"/>
          <a:sy n="87" d="100"/>
        </p:scale>
        <p:origin x="-792" y="-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4A9040-E157-4E3A-9C98-E97961F620B4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59EE6-7470-4E77-B03B-80EA74BA83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59EE6-7470-4E77-B03B-80EA74BA83F3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5DB74-B868-4340-9735-0835FDAECF48}" type="datetimeFigureOut">
              <a:rPr lang="ru-RU" smtClean="0"/>
              <a:pPr/>
              <a:t>21.04.2019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E133C7-480A-4968-9BD1-2AED38871E5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040" y="205978"/>
            <a:ext cx="4032448" cy="4742036"/>
          </a:xfrm>
        </p:spPr>
        <p:txBody>
          <a:bodyPr>
            <a:normAutofit fontScale="90000"/>
          </a:bodyPr>
          <a:lstStyle/>
          <a:p>
            <a:r>
              <a:rPr lang="ru-RU" sz="3100" b="1" dirty="0"/>
              <a:t>« Использование малых форм фольклора в художественно-эстетическом воспитании детей младшего дошкольного возраста </a:t>
            </a:r>
            <a:r>
              <a:rPr lang="ru-RU" sz="3100" b="1" dirty="0" smtClean="0"/>
              <a:t>»</a:t>
            </a:r>
            <a:br>
              <a:rPr lang="ru-RU" sz="3100" b="1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 </a:t>
            </a:r>
            <a:r>
              <a:rPr lang="ru-RU" sz="2200" b="1" dirty="0" smtClean="0"/>
              <a:t>Горбунова </a:t>
            </a:r>
            <a:r>
              <a:rPr lang="ru-RU" sz="2200" b="1" dirty="0" smtClean="0"/>
              <a:t>Е.В.</a:t>
            </a:r>
            <a:br>
              <a:rPr lang="ru-RU" sz="2200" b="1" dirty="0" smtClean="0"/>
            </a:br>
            <a:r>
              <a:rPr lang="ru-RU" sz="2200" b="1" dirty="0" smtClean="0"/>
              <a:t> 2019</a:t>
            </a:r>
            <a:endParaRPr lang="ru-RU" sz="22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11510"/>
            <a:ext cx="4062964" cy="4299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Спасибо за внимание!</a:t>
            </a:r>
            <a:endParaRPr lang="ru-RU" dirty="0"/>
          </a:p>
        </p:txBody>
      </p:sp>
      <p:pic>
        <p:nvPicPr>
          <p:cNvPr id="27650" name="Picture 2" descr="C:\Users\asus\Desktop\музей\0_6bcda_7315c55c_ori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970060"/>
            <a:ext cx="3175988" cy="4173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5486"/>
            <a:ext cx="4499992" cy="5112568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Произведения </a:t>
            </a:r>
            <a:r>
              <a:rPr lang="ru-RU" dirty="0"/>
              <a:t>детского </a:t>
            </a:r>
            <a:r>
              <a:rPr lang="ru-RU" dirty="0" smtClean="0"/>
              <a:t>              фольклора</a:t>
            </a:r>
          </a:p>
          <a:p>
            <a:pPr>
              <a:buNone/>
            </a:pPr>
            <a:r>
              <a:rPr lang="ru-RU" dirty="0" smtClean="0"/>
              <a:t>  ( </a:t>
            </a:r>
            <a:r>
              <a:rPr lang="ru-RU" dirty="0" err="1" smtClean="0"/>
              <a:t>потешки</a:t>
            </a:r>
            <a:r>
              <a:rPr lang="ru-RU" dirty="0" smtClean="0"/>
              <a:t>, прибаутки, </a:t>
            </a:r>
            <a:r>
              <a:rPr lang="ru-RU" dirty="0" err="1" smtClean="0"/>
              <a:t>заклички,колыбельные</a:t>
            </a:r>
            <a:r>
              <a:rPr lang="ru-RU" dirty="0" smtClean="0"/>
              <a:t>)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универсальное средство художественно-эстетического </a:t>
            </a:r>
            <a:r>
              <a:rPr lang="ru-RU" dirty="0"/>
              <a:t>развития детей младшего дошкольного возраста.</a:t>
            </a:r>
          </a:p>
          <a:p>
            <a:endParaRPr lang="ru-RU" dirty="0"/>
          </a:p>
        </p:txBody>
      </p:sp>
      <p:pic>
        <p:nvPicPr>
          <p:cNvPr id="7169" name="Picture 1" descr="C:\Users\asus\Desktop\музей\fafa735af4c2f33f7fe19c93fbe21fe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0"/>
            <a:ext cx="4572000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0" y="0"/>
            <a:ext cx="9036496" cy="5143500"/>
          </a:xfrm>
        </p:spPr>
        <p:txBody>
          <a:bodyPr>
            <a:noAutofit/>
          </a:bodyPr>
          <a:lstStyle/>
          <a:p>
            <a:r>
              <a:rPr lang="ru-RU" sz="1600" dirty="0" smtClean="0"/>
              <a:t>Это </a:t>
            </a:r>
            <a:r>
              <a:rPr lang="ru-RU" sz="1600" dirty="0" smtClean="0"/>
              <a:t>первые художественные произведения, которые слышит ребёнок в детстве. Знакомство с необъятным и волшебным миром народного поэтического слова вызывает у малышей восторг и удивление. И играет особую роль  в приобщении детей поэтическому слову. </a:t>
            </a:r>
          </a:p>
          <a:p>
            <a:r>
              <a:rPr lang="ru-RU" sz="1600" dirty="0" smtClean="0"/>
              <a:t>Они  дают богатый материал для драматизаций. Здесь можно рассматривать драматизацию как один из видов театрализованной ( театрально- игровой) деятельности детей дошкольного возраста. </a:t>
            </a:r>
          </a:p>
          <a:p>
            <a:r>
              <a:rPr lang="ru-RU" sz="1600" dirty="0" smtClean="0"/>
              <a:t>Целенаправленное и систематическое использование малых жанров фольклора создает необходимые основы для овладения первоначальными навыками самостоятельной художественной деятельности.</a:t>
            </a:r>
          </a:p>
          <a:p>
            <a:pPr>
              <a:buNone/>
            </a:pPr>
            <a:r>
              <a:rPr lang="ru-RU" sz="1600" dirty="0" smtClean="0"/>
              <a:t>        Дети </a:t>
            </a:r>
            <a:r>
              <a:rPr lang="ru-RU" sz="1600" dirty="0" smtClean="0"/>
              <a:t>рассматривают иллюстрации, рисуют, лепят персонажей, конструируют, создают аппликации по мотивам произведений. </a:t>
            </a:r>
          </a:p>
          <a:p>
            <a:r>
              <a:rPr lang="ru-RU" sz="1600" dirty="0" smtClean="0"/>
              <a:t>Дошкольники вовлекаются в музыкальную деятельность (поют, водят хороводы) ,в игровую  (играют в народные подвижные игры, в творческие игры с персонажами </a:t>
            </a:r>
            <a:r>
              <a:rPr lang="ru-RU" sz="1600" dirty="0" err="1" smtClean="0"/>
              <a:t>потешек</a:t>
            </a:r>
            <a:r>
              <a:rPr lang="ru-RU" sz="1600" dirty="0" smtClean="0"/>
              <a:t>)</a:t>
            </a:r>
          </a:p>
          <a:p>
            <a:r>
              <a:rPr lang="ru-RU" sz="1600" dirty="0" smtClean="0"/>
              <a:t>Детский фольклор универсален в своем применении. Он может быть использован в режимных моментах (умывание, прием пищи, сон, одевание и др.) </a:t>
            </a:r>
          </a:p>
          <a:p>
            <a:r>
              <a:rPr lang="ru-RU" sz="1600" dirty="0" smtClean="0"/>
              <a:t>Ознакомление с ними осуществляется на основе собственной деятельности дошкольника.  Они являются не только активными слушателями и зрителями, но и активными исполнителями песен, хороводов, плясок, инсценировок, музыкальных игр и.т.п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0"/>
            <a:ext cx="5076056" cy="51435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 smtClean="0"/>
              <a:t>     ПОТЕ́ШКИ</a:t>
            </a:r>
            <a:r>
              <a:rPr lang="ru-RU" dirty="0"/>
              <a:t> — короткие стишки (реже песенки), </a:t>
            </a:r>
            <a:r>
              <a:rPr lang="ru-RU" dirty="0" err="1"/>
              <a:t>предназнач</a:t>
            </a:r>
            <a:r>
              <a:rPr lang="ru-RU" dirty="0"/>
              <a:t>. для развлечения детей </a:t>
            </a:r>
            <a:r>
              <a:rPr lang="ru-RU" dirty="0" err="1"/>
              <a:t>младенч</a:t>
            </a:r>
            <a:r>
              <a:rPr lang="ru-RU" dirty="0"/>
              <a:t>. возраста и </a:t>
            </a:r>
            <a:r>
              <a:rPr lang="ru-RU" dirty="0" err="1"/>
              <a:t>сопровождающ</a:t>
            </a:r>
            <a:r>
              <a:rPr lang="ru-RU" dirty="0"/>
              <a:t>. элементарными игровыми </a:t>
            </a:r>
            <a:r>
              <a:rPr lang="ru-RU" dirty="0" smtClean="0"/>
              <a:t>движениями  Назначение </a:t>
            </a:r>
            <a:r>
              <a:rPr lang="ru-RU" dirty="0" err="1"/>
              <a:t>потешки</a:t>
            </a:r>
            <a:r>
              <a:rPr lang="ru-RU" dirty="0"/>
              <a:t> — позабавить, развеселить ребенка, вызвать хорошее </a:t>
            </a:r>
            <a:r>
              <a:rPr lang="ru-RU" dirty="0" err="1"/>
              <a:t>эмоц</a:t>
            </a:r>
            <a:r>
              <a:rPr lang="ru-RU" dirty="0"/>
              <a:t>. состояние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ТЕШИТЬ</a:t>
            </a:r>
            <a:r>
              <a:rPr lang="ru-RU" dirty="0" smtClean="0"/>
              <a:t>. </a:t>
            </a:r>
            <a:r>
              <a:rPr lang="ru-RU" dirty="0" err="1" smtClean="0"/>
              <a:t>Общеслав</a:t>
            </a:r>
            <a:r>
              <a:rPr lang="ru-RU" dirty="0" smtClean="0"/>
              <a:t>. Того же корня, что тихий. Тешить буквально — «делать тихим» (забавляя), «утихомиривать». 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b="1" dirty="0" smtClean="0"/>
              <a:t>ПРИБАУТКА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[от слова «баять», т. е. говорить, приговаривать]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1" name="Picture 1" descr="C:\Users\asus\Desktop\музей\68b4da28449018a66095f7234bb290b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4"/>
            <a:ext cx="4211960" cy="508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b="1" dirty="0" smtClean="0"/>
              <a:t>Работа по ознакомлению детей с малыми формами фольклора должна быть целенаправленна и хорошо спланирована.</a:t>
            </a:r>
            <a:endParaRPr lang="ru-RU" sz="2000" b="1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200154"/>
            <a:ext cx="8229600" cy="3603847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b="1" dirty="0" smtClean="0"/>
              <a:t>Цель.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Вводить в мир художественно-эстетического развития  через знакомство с устным народным творчеством.</a:t>
            </a:r>
          </a:p>
          <a:p>
            <a:pPr>
              <a:buNone/>
            </a:pPr>
            <a:r>
              <a:rPr lang="ru-RU" b="1" dirty="0" smtClean="0"/>
              <a:t>Задачи.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Повышать </a:t>
            </a:r>
            <a:r>
              <a:rPr lang="ru-RU" dirty="0" smtClean="0"/>
              <a:t>интерес к русским народным </a:t>
            </a:r>
            <a:r>
              <a:rPr lang="ru-RU" dirty="0" err="1" smtClean="0"/>
              <a:t>потешкам</a:t>
            </a:r>
            <a:r>
              <a:rPr lang="ru-RU" dirty="0" smtClean="0"/>
              <a:t>., прибауткам, </a:t>
            </a:r>
            <a:r>
              <a:rPr lang="ru-RU" dirty="0" err="1" smtClean="0"/>
              <a:t>попевкам</a:t>
            </a:r>
            <a:r>
              <a:rPr lang="ru-RU" dirty="0" smtClean="0"/>
              <a:t> и т.д.</a:t>
            </a:r>
          </a:p>
          <a:p>
            <a:pPr>
              <a:buNone/>
            </a:pPr>
            <a:r>
              <a:rPr lang="ru-RU" dirty="0" smtClean="0"/>
              <a:t>       Воспитывать  </a:t>
            </a:r>
            <a:r>
              <a:rPr lang="ru-RU" dirty="0" smtClean="0"/>
              <a:t>любовь и интерес к художественному слову;</a:t>
            </a:r>
          </a:p>
          <a:p>
            <a:pPr>
              <a:buNone/>
            </a:pPr>
            <a:r>
              <a:rPr lang="ru-RU" dirty="0" smtClean="0"/>
              <a:t>       Побуждать </a:t>
            </a:r>
            <a:r>
              <a:rPr lang="ru-RU" dirty="0" smtClean="0"/>
              <a:t>детей активно включаться в игровые действия, во время их разучивания.</a:t>
            </a:r>
          </a:p>
          <a:p>
            <a:pPr>
              <a:buNone/>
            </a:pPr>
            <a:r>
              <a:rPr lang="ru-RU" dirty="0" smtClean="0"/>
              <a:t>       Воспитывать  </a:t>
            </a:r>
            <a:r>
              <a:rPr lang="ru-RU" dirty="0" smtClean="0"/>
              <a:t>нравственно-эстетические  отношения к </a:t>
            </a:r>
            <a:r>
              <a:rPr lang="ru-RU" dirty="0" smtClean="0"/>
              <a:t>персонажам </a:t>
            </a:r>
            <a:r>
              <a:rPr lang="ru-RU" dirty="0" smtClean="0"/>
              <a:t>литературного произведения;</a:t>
            </a:r>
          </a:p>
          <a:p>
            <a:pPr>
              <a:buNone/>
            </a:pPr>
            <a:r>
              <a:rPr lang="ru-RU" dirty="0" smtClean="0"/>
              <a:t>       Создавать </a:t>
            </a:r>
            <a:r>
              <a:rPr lang="ru-RU" dirty="0" smtClean="0"/>
              <a:t>необходимые условия  для овладения первоначальными навыками самостоятельной художественной </a:t>
            </a:r>
            <a:r>
              <a:rPr lang="ru-RU" dirty="0" smtClean="0"/>
              <a:t>деятельности;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      Вовлекать </a:t>
            </a:r>
            <a:r>
              <a:rPr lang="ru-RU" dirty="0" smtClean="0"/>
              <a:t>детей в игровую и музыкальную </a:t>
            </a:r>
            <a:r>
              <a:rPr lang="ru-RU" dirty="0" smtClean="0"/>
              <a:t>деятельность;</a:t>
            </a: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                                          Формы </a:t>
            </a:r>
            <a:r>
              <a:rPr lang="ru-RU" sz="2700" b="1" dirty="0" smtClean="0"/>
              <a:t>образовательной работы с </a:t>
            </a:r>
            <a:r>
              <a:rPr lang="ru-RU" sz="2700" b="1" dirty="0" smtClean="0"/>
              <a:t>детьми: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07904" y="627538"/>
            <a:ext cx="5436096" cy="4515965"/>
          </a:xfrm>
        </p:spPr>
        <p:txBody>
          <a:bodyPr>
            <a:normAutofit fontScale="625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dirty="0" smtClean="0"/>
              <a:t>индивидуальная </a:t>
            </a:r>
            <a:r>
              <a:rPr lang="ru-RU" dirty="0" smtClean="0"/>
              <a:t>работа с детьми;</a:t>
            </a:r>
          </a:p>
          <a:p>
            <a:pPr lvl="0"/>
            <a:r>
              <a:rPr lang="ru-RU" dirty="0" smtClean="0"/>
              <a:t>непосредственно - организованная образовательная деятельность;</a:t>
            </a:r>
          </a:p>
          <a:p>
            <a:pPr lvl="0"/>
            <a:r>
              <a:rPr lang="ru-RU" dirty="0" smtClean="0"/>
              <a:t>совместная деятельность в режимных моментах (утренняя гимнастика, умывание, после сна);</a:t>
            </a:r>
          </a:p>
          <a:p>
            <a:pPr lvl="0"/>
            <a:r>
              <a:rPr lang="ru-RU" dirty="0" smtClean="0"/>
              <a:t>праздники и развлечения;</a:t>
            </a:r>
          </a:p>
          <a:p>
            <a:pPr lvl="0"/>
            <a:r>
              <a:rPr lang="ru-RU" dirty="0" smtClean="0"/>
              <a:t>деятельность детей в мини – музее.</a:t>
            </a:r>
          </a:p>
          <a:p>
            <a:pPr lvl="0"/>
            <a:r>
              <a:rPr lang="ru-RU" dirty="0" smtClean="0"/>
              <a:t>просмотр видеофильмов, слушание музыки.</a:t>
            </a:r>
          </a:p>
          <a:p>
            <a:pPr lvl="0"/>
            <a:r>
              <a:rPr lang="ru-RU" dirty="0" smtClean="0"/>
              <a:t>проведение подвижных  игр, пальчиковой гимнастики с использованием элементов фольклора </a:t>
            </a:r>
          </a:p>
          <a:p>
            <a:pPr lvl="0"/>
            <a:r>
              <a:rPr lang="ru-RU" dirty="0" smtClean="0"/>
              <a:t>использование настольно – печатных игр (по сказкам и </a:t>
            </a:r>
            <a:r>
              <a:rPr lang="ru-RU" dirty="0" err="1" smtClean="0"/>
              <a:t>потешкам</a:t>
            </a:r>
            <a:r>
              <a:rPr lang="ru-RU" dirty="0" smtClean="0"/>
              <a:t>);</a:t>
            </a:r>
          </a:p>
          <a:p>
            <a:endParaRPr lang="ru-RU" dirty="0"/>
          </a:p>
        </p:txBody>
      </p:sp>
      <p:pic>
        <p:nvPicPr>
          <p:cNvPr id="24578" name="Picture 2" descr="C:\Users\asus\Desktop\музей\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70790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/>
              <a:t>Важно в системе работы  создать соответствующую </a:t>
            </a:r>
            <a:r>
              <a:rPr lang="ru-RU" sz="2400" b="1" dirty="0" smtClean="0"/>
              <a:t>  предметно- </a:t>
            </a:r>
            <a:r>
              <a:rPr lang="ru-RU" sz="2400" b="1" dirty="0" smtClean="0"/>
              <a:t>пространственную развивающую среду.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15567"/>
            <a:ext cx="5220072" cy="422793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Мини </a:t>
            </a:r>
            <a:r>
              <a:rPr lang="ru-RU" sz="2000" dirty="0" smtClean="0"/>
              <a:t>- музей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 </a:t>
            </a:r>
            <a:r>
              <a:rPr lang="ru-RU" sz="2000" dirty="0" smtClean="0"/>
              <a:t> </a:t>
            </a:r>
            <a:r>
              <a:rPr lang="ru-RU" sz="2000" dirty="0" smtClean="0"/>
              <a:t>создаст особую среду для знакомства детей с устным народным творчеством.</a:t>
            </a:r>
          </a:p>
          <a:p>
            <a:pPr>
              <a:buNone/>
            </a:pPr>
            <a:r>
              <a:rPr lang="ru-RU" sz="2000" dirty="0" smtClean="0"/>
              <a:t>      Собранные </a:t>
            </a:r>
            <a:r>
              <a:rPr lang="ru-RU" sz="2000" dirty="0" smtClean="0"/>
              <a:t>в нем соответствующие настольно-печатные игры, книги, наглядный материал- фигурки персонажей знакомых </a:t>
            </a:r>
            <a:r>
              <a:rPr lang="ru-RU" sz="2000" dirty="0" err="1" smtClean="0"/>
              <a:t>потешек</a:t>
            </a:r>
            <a:r>
              <a:rPr lang="ru-RU" sz="2000" dirty="0" smtClean="0"/>
              <a:t>, прибауток,  помогут  детям закрепить простейшие речевые навыки и знания произведений народного жанра, сформируют умения самостоятельно использовать эти знания.</a:t>
            </a:r>
          </a:p>
          <a:p>
            <a:endParaRPr lang="ru-RU" sz="2000" dirty="0"/>
          </a:p>
        </p:txBody>
      </p:sp>
      <p:pic>
        <p:nvPicPr>
          <p:cNvPr id="25602" name="Picture 2" descr="C:\Users\asus\Desktop\музей\_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1592" y="771550"/>
            <a:ext cx="3672408" cy="4371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5487"/>
            <a:ext cx="8229600" cy="1512168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Для того, чтобы работа </a:t>
            </a:r>
            <a:r>
              <a:rPr lang="ru-RU" sz="2400" b="1" dirty="0" smtClean="0"/>
              <a:t>по ознакомлению с </a:t>
            </a:r>
            <a:r>
              <a:rPr lang="ru-RU" sz="2400" b="1" dirty="0" err="1" smtClean="0"/>
              <a:t>потешками</a:t>
            </a:r>
            <a:r>
              <a:rPr lang="ru-RU" sz="2400" b="1" dirty="0" smtClean="0"/>
              <a:t> принесла результат, необходимо учитывать следующие моменты: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7617"/>
            <a:ext cx="8229600" cy="3247009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Возрастные особенности ребенка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</a:t>
            </a:r>
            <a:r>
              <a:rPr lang="ru-RU" dirty="0" smtClean="0"/>
              <a:t>Постепенно с возрастом материал может усложняться.</a:t>
            </a:r>
          </a:p>
          <a:p>
            <a:r>
              <a:rPr lang="ru-RU" dirty="0" smtClean="0"/>
              <a:t>Неоднократный показ образца выполнения упражнения.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Только </a:t>
            </a:r>
            <a:r>
              <a:rPr lang="ru-RU" dirty="0" smtClean="0"/>
              <a:t>так ребенок запомнит текст </a:t>
            </a:r>
            <a:r>
              <a:rPr lang="ru-RU" dirty="0" err="1" smtClean="0"/>
              <a:t>потешки</a:t>
            </a:r>
            <a:r>
              <a:rPr lang="ru-RU" dirty="0" smtClean="0"/>
              <a:t> и научится правильно воспроизводить все движения.</a:t>
            </a:r>
          </a:p>
          <a:p>
            <a:r>
              <a:rPr lang="ru-RU" dirty="0" smtClean="0"/>
              <a:t>Использование в работе  словесных, наглядных, игровых методов.</a:t>
            </a:r>
          </a:p>
          <a:p>
            <a:pPr>
              <a:buNone/>
            </a:pPr>
            <a:r>
              <a:rPr lang="ru-RU" dirty="0" smtClean="0"/>
              <a:t>      (</a:t>
            </a:r>
            <a:r>
              <a:rPr lang="ru-RU" dirty="0" smtClean="0"/>
              <a:t>Разыгрывание сценок и эпизодов сказок; использование разных видов театров; рассказ о народных обычаях и традициях; рассматривание иллюстраций в детской литературе; применение игрушек и изделий народных промыслов; беседы, вопросы, разъяснения.)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923928" y="195486"/>
            <a:ext cx="5220072" cy="4948014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    Работа </a:t>
            </a:r>
            <a:r>
              <a:rPr lang="ru-RU" dirty="0" smtClean="0"/>
              <a:t>по ознакомлению детей с фольклором </a:t>
            </a:r>
            <a:r>
              <a:rPr lang="ru-RU" dirty="0" smtClean="0"/>
              <a:t>является  важным </a:t>
            </a:r>
            <a:r>
              <a:rPr lang="ru-RU" dirty="0" smtClean="0"/>
              <a:t>этапом </a:t>
            </a:r>
            <a:r>
              <a:rPr lang="ru-RU" dirty="0" smtClean="0"/>
              <a:t> художественно-эстетического  развития детей,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практически </a:t>
            </a:r>
            <a:r>
              <a:rPr lang="ru-RU" dirty="0" smtClean="0"/>
              <a:t>и психологически </a:t>
            </a:r>
            <a:r>
              <a:rPr lang="ru-RU" dirty="0" smtClean="0"/>
              <a:t>подготавливает их   </a:t>
            </a:r>
            <a:r>
              <a:rPr lang="ru-RU" dirty="0" smtClean="0"/>
              <a:t>к дальнейшему восприятию художественных произведений </a:t>
            </a:r>
            <a:r>
              <a:rPr lang="ru-RU" dirty="0" smtClean="0"/>
              <a:t>музыки</a:t>
            </a:r>
            <a:r>
              <a:rPr lang="ru-RU" dirty="0" smtClean="0"/>
              <a:t>, к самостоятельному художественному творчеству. </a:t>
            </a:r>
          </a:p>
          <a:p>
            <a:endParaRPr lang="ru-RU" dirty="0"/>
          </a:p>
        </p:txBody>
      </p:sp>
      <p:pic>
        <p:nvPicPr>
          <p:cNvPr id="26626" name="Picture 2" descr="C:\Users\asus\Desktop\музей\bbe36fcb-0ae9-f48b-e07f-53356e17f3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067944" cy="514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495</TotalTime>
  <Words>378</Words>
  <Application>Microsoft Office PowerPoint</Application>
  <PresentationFormat>Экран (16:9)</PresentationFormat>
  <Paragraphs>49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« Использование малых форм фольклора в художественно-эстетическом воспитании детей младшего дошкольного возраста »    Горбунова Е.В.  2019</vt:lpstr>
      <vt:lpstr>Слайд 2</vt:lpstr>
      <vt:lpstr>Слайд 3</vt:lpstr>
      <vt:lpstr>Слайд 4</vt:lpstr>
      <vt:lpstr>Работа по ознакомлению детей с малыми формами фольклора должна быть целенаправленна и хорошо спланирована.</vt:lpstr>
      <vt:lpstr>                                          Формы образовательной работы с детьми: </vt:lpstr>
      <vt:lpstr>Важно в системе работы  создать соответствующую   предметно- пространственную развивающую среду. </vt:lpstr>
      <vt:lpstr>Для того, чтобы работа по ознакомлению с потешками принесла результат, необходимо учитывать следующие моменты: </vt:lpstr>
      <vt:lpstr>Слайд 9</vt:lpstr>
      <vt:lpstr> Спасибо за внимание!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 Использование малых форм фольклора в художественно-эстетическом воспитании детей младшего дошкольного возраста »     Горбунова Е.В.  2019</dc:title>
  <dc:creator>asus</dc:creator>
  <cp:lastModifiedBy>asus</cp:lastModifiedBy>
  <cp:revision>6</cp:revision>
  <dcterms:created xsi:type="dcterms:W3CDTF">2019-04-17T11:20:57Z</dcterms:created>
  <dcterms:modified xsi:type="dcterms:W3CDTF">2019-04-21T19:10:55Z</dcterms:modified>
</cp:coreProperties>
</file>