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6" r:id="rId3"/>
    <p:sldId id="300" r:id="rId4"/>
    <p:sldId id="303" r:id="rId5"/>
    <p:sldId id="308" r:id="rId6"/>
    <p:sldId id="289" r:id="rId7"/>
    <p:sldId id="258" r:id="rId8"/>
    <p:sldId id="306" r:id="rId9"/>
    <p:sldId id="292" r:id="rId10"/>
    <p:sldId id="295" r:id="rId11"/>
    <p:sldId id="301" r:id="rId12"/>
    <p:sldId id="291" r:id="rId13"/>
    <p:sldId id="307" r:id="rId14"/>
    <p:sldId id="262" r:id="rId15"/>
    <p:sldId id="288" r:id="rId16"/>
    <p:sldId id="294" r:id="rId17"/>
    <p:sldId id="290" r:id="rId18"/>
    <p:sldId id="296" r:id="rId19"/>
    <p:sldId id="282" r:id="rId20"/>
    <p:sldId id="264" r:id="rId21"/>
    <p:sldId id="265" r:id="rId22"/>
    <p:sldId id="270" r:id="rId23"/>
    <p:sldId id="298" r:id="rId24"/>
    <p:sldId id="271" r:id="rId25"/>
    <p:sldId id="309" r:id="rId26"/>
    <p:sldId id="305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32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B4340-751E-4E9C-A6D9-B31F36B329ED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32A35-2831-4DED-AAB3-76D2BE16C0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32A35-2831-4DED-AAB3-76D2BE16C0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32A35-2831-4DED-AAB3-76D2BE16C00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32A35-2831-4DED-AAB3-76D2BE16C00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FFC20D-85C0-42EE-8F33-D5C391413DFE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37EC6-224D-444F-BE63-5C6CD14BBF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599642"/>
            <a:ext cx="7851648" cy="16921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Фотоотчет</a:t>
            </a:r>
            <a:r>
              <a:rPr lang="ru-RU" dirty="0" smtClean="0"/>
              <a:t> работы группы «Цыплята»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за 2018-2019год.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147814"/>
            <a:ext cx="7854696" cy="1476164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Подготовила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Горбунова Е.В.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78PHOTO\SAM_224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39503"/>
            <a:ext cx="91440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486"/>
            <a:ext cx="9144000" cy="4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143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+mn-lt"/>
                <a:ea typeface="Times New Roman"/>
                <a:cs typeface="Times New Roman"/>
              </a:rPr>
              <a:t>  Для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реализации задач</a:t>
            </a:r>
            <a:r>
              <a:rPr lang="en-US" sz="3200" dirty="0" smtClean="0">
                <a:latin typeface="+mn-lt"/>
                <a:ea typeface="Times New Roman"/>
                <a:cs typeface="Times New Roman"/>
              </a:rPr>
              <a:t> 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экологического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   воспитания</a:t>
            </a:r>
            <a:r>
              <a:rPr lang="en-US" sz="3200" dirty="0" smtClean="0">
                <a:latin typeface="+mn-lt"/>
                <a:ea typeface="Times New Roman"/>
                <a:cs typeface="Times New Roman"/>
              </a:rPr>
              <a:t> 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создан  уголок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+mn-lt"/>
                <a:ea typeface="Times New Roman"/>
                <a:cs typeface="Times New Roman"/>
              </a:rPr>
            </a:br>
            <a:r>
              <a:rPr lang="ru-RU" sz="3200" dirty="0" smtClean="0">
                <a:latin typeface="+mn-lt"/>
                <a:ea typeface="Times New Roman"/>
                <a:cs typeface="Times New Roman"/>
              </a:rPr>
              <a:t>«</a:t>
            </a:r>
            <a:r>
              <a:rPr lang="ru-RU" sz="3200" dirty="0" err="1" smtClean="0">
                <a:latin typeface="+mn-lt"/>
                <a:ea typeface="Times New Roman"/>
                <a:cs typeface="Times New Roman"/>
              </a:rPr>
              <a:t>Эколята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 – дошколята» 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+mn-lt"/>
                <a:ea typeface="Times New Roman"/>
                <a:cs typeface="Times New Roman"/>
              </a:rPr>
            </a:br>
            <a:r>
              <a:rPr lang="ru-RU" sz="3200" dirty="0" smtClean="0">
                <a:latin typeface="+mn-lt"/>
                <a:ea typeface="Times New Roman"/>
                <a:cs typeface="Times New Roman"/>
              </a:rPr>
              <a:t>Он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является игровой и познавательной зоной, местом систематического труда и наблюдений воспитанников, где они имеют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возможность максимально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>проявить активность и самостоятельность в познании окружающего мира. </a:t>
            </a:r>
            <a:r>
              <a:rPr lang="ru-RU" sz="32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3200" dirty="0">
                <a:latin typeface="+mn-lt"/>
                <a:ea typeface="Times New Roman"/>
                <a:cs typeface="Times New Roman"/>
              </a:rPr>
            </a:b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DCIM\178PHOTO\SAM_154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81540"/>
            <a:ext cx="3492500" cy="1964531"/>
          </a:xfrm>
          <a:prstGeom prst="rect">
            <a:avLst/>
          </a:prstGeom>
          <a:noFill/>
        </p:spPr>
      </p:pic>
      <p:pic>
        <p:nvPicPr>
          <p:cNvPr id="1029" name="Picture 5" descr="F:\DCIM\178PHOTO\SAM_15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3" y="627534"/>
            <a:ext cx="3648075" cy="205144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7" y="2949792"/>
            <a:ext cx="3653971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Область « Социально-коммуникативное развитие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429994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dirty="0" smtClean="0"/>
              <a:t>Работа была направлена на </a:t>
            </a:r>
          </a:p>
          <a:p>
            <a:pPr lvl="0"/>
            <a:r>
              <a:rPr lang="ru-RU" dirty="0" smtClean="0"/>
              <a:t>усвоение норм и ценностей, принятых в обществе, включая моральные и нравственные ценности; </a:t>
            </a:r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общения и взаимодействия ребенка со взрослыми и сверстниками; 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становление самостоятельности,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.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позитивных установок к различным видам труда </a:t>
            </a:r>
          </a:p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формирование основ безопасного поведения в быту, социуме, природе.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95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Область «Художественно-эстетическое»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15566"/>
            <a:ext cx="8435280" cy="446449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8800" dirty="0" smtClean="0"/>
              <a:t>Работа </a:t>
            </a:r>
            <a:r>
              <a:rPr lang="ru-RU" sz="8800" dirty="0" smtClean="0"/>
              <a:t>направлена на:</a:t>
            </a:r>
            <a:br>
              <a:rPr lang="ru-RU" sz="8800" dirty="0" smtClean="0"/>
            </a:br>
            <a:r>
              <a:rPr lang="ru-RU" sz="8800" dirty="0" smtClean="0"/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 </a:t>
            </a:r>
          </a:p>
          <a:p>
            <a:pPr lvl="0"/>
            <a:r>
              <a:rPr lang="ru-RU" sz="8800" dirty="0" smtClean="0"/>
              <a:t>становление </a:t>
            </a:r>
            <a:r>
              <a:rPr lang="ru-RU" sz="8800" dirty="0" smtClean="0"/>
              <a:t>эстетического отношения к окружающему миру; </a:t>
            </a:r>
          </a:p>
          <a:p>
            <a:pPr lvl="0"/>
            <a:r>
              <a:rPr lang="ru-RU" sz="8800" dirty="0" smtClean="0"/>
              <a:t>формирование </a:t>
            </a:r>
            <a:r>
              <a:rPr lang="ru-RU" sz="8800" dirty="0" smtClean="0"/>
              <a:t>элементарных представлений о видах искусства; </a:t>
            </a:r>
          </a:p>
          <a:p>
            <a:pPr lvl="0"/>
            <a:r>
              <a:rPr lang="ru-RU" sz="8800" dirty="0" smtClean="0"/>
              <a:t>восприятие </a:t>
            </a:r>
            <a:r>
              <a:rPr lang="ru-RU" sz="8800" dirty="0" smtClean="0"/>
              <a:t>музыки, художественной литературы, фольклора; </a:t>
            </a:r>
          </a:p>
          <a:p>
            <a:pPr lvl="0"/>
            <a:r>
              <a:rPr lang="ru-RU" sz="8800" dirty="0" smtClean="0"/>
              <a:t>стимулирование </a:t>
            </a:r>
            <a:r>
              <a:rPr lang="ru-RU" sz="8800" dirty="0" smtClean="0"/>
              <a:t>сопереживания персонажам художественных произведений; </a:t>
            </a:r>
          </a:p>
          <a:p>
            <a:pPr lvl="0"/>
            <a:r>
              <a:rPr lang="ru-RU" sz="8800" dirty="0" smtClean="0"/>
              <a:t>реализацию </a:t>
            </a:r>
            <a:r>
              <a:rPr lang="ru-RU" sz="8800" dirty="0" smtClean="0"/>
              <a:t>самостоятельной творческой деятельности детей (изобразительной, конструктивно-модельной, музыкальной и др.). </a:t>
            </a:r>
          </a:p>
          <a:p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7655"/>
            <a:ext cx="3816350" cy="214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483518"/>
            <a:ext cx="4257675" cy="23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31790"/>
            <a:ext cx="42484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1685"/>
            <a:ext cx="9144000" cy="47517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Работа по ознакомлению детей с фольклором является  важным этапом  художественно-эстетического  развития детей, практически и психологически подготавливает их   к дальнейшему восприятию художественных произведений музыки, к самостоятельному художественному творчеству.</a:t>
            </a:r>
          </a:p>
          <a:p>
            <a:r>
              <a:rPr lang="ru-RU" dirty="0"/>
              <a:t>Знакомство с </a:t>
            </a:r>
            <a:r>
              <a:rPr lang="ru-RU" dirty="0" err="1"/>
              <a:t>потешками</a:t>
            </a:r>
            <a:r>
              <a:rPr lang="ru-RU" dirty="0"/>
              <a:t>  давало детям  богатый материал для драматизаций, </a:t>
            </a:r>
          </a:p>
          <a:p>
            <a:r>
              <a:rPr lang="ru-RU" dirty="0"/>
              <a:t>для овладения первоначальными навыками самостоятельной художественной деятельности, для  вовлечения  в музыкальную и игровую деятельность </a:t>
            </a:r>
          </a:p>
          <a:p>
            <a:r>
              <a:rPr lang="ru-RU" dirty="0"/>
              <a:t>Детский фольклор универсален в своем применении. Он широко  использовался  в режимных моментах (при умывании, приеме пищи, перед сном, во время одевания  и др.)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9493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cs typeface="Times New Roman" pitchFamily="18" charset="0"/>
              </a:rPr>
              <a:t>Мини - музей </a:t>
            </a:r>
            <a:r>
              <a:rPr lang="ru-RU" sz="2800" dirty="0" err="1" smtClean="0">
                <a:cs typeface="Times New Roman" pitchFamily="18" charset="0"/>
              </a:rPr>
              <a:t>потешек</a:t>
            </a:r>
            <a:r>
              <a:rPr lang="ru-RU" sz="2800" dirty="0" smtClean="0">
                <a:cs typeface="Times New Roman" pitchFamily="18" charset="0"/>
              </a:rPr>
              <a:t>  </a:t>
            </a:r>
            <a:r>
              <a:rPr lang="ru-RU" sz="2800" dirty="0" smtClean="0">
                <a:cs typeface="Times New Roman" pitchFamily="18" charset="0"/>
              </a:rPr>
              <a:t>создал </a:t>
            </a:r>
            <a:r>
              <a:rPr lang="ru-RU" sz="2800" dirty="0" smtClean="0">
                <a:cs typeface="Times New Roman" pitchFamily="18" charset="0"/>
              </a:rPr>
              <a:t>особую среду для знакомства детей с устным народным творчеством.</a:t>
            </a:r>
          </a:p>
          <a:p>
            <a:pPr>
              <a:buNone/>
            </a:pPr>
            <a:r>
              <a:rPr lang="ru-RU" sz="2800" dirty="0" smtClean="0">
                <a:cs typeface="Times New Roman" pitchFamily="18" charset="0"/>
              </a:rPr>
              <a:t>      Собранные в нем 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настольно-печатные игры, книги, наглядный материал- фигурки персонажей знакомых </a:t>
            </a:r>
            <a:r>
              <a:rPr lang="ru-RU" sz="2800" dirty="0" err="1" smtClean="0">
                <a:cs typeface="Times New Roman" pitchFamily="18" charset="0"/>
              </a:rPr>
              <a:t>потешек</a:t>
            </a:r>
            <a:r>
              <a:rPr lang="ru-RU" sz="2800" dirty="0" smtClean="0">
                <a:cs typeface="Times New Roman" pitchFamily="18" charset="0"/>
              </a:rPr>
              <a:t>, прибауток,  помогут  детям закрепить простейшие речевые навыки и знания произведений народного жанра, </a:t>
            </a:r>
            <a:r>
              <a:rPr lang="ru-RU" sz="2800" dirty="0" smtClean="0">
                <a:cs typeface="Times New Roman" pitchFamily="18" charset="0"/>
              </a:rPr>
              <a:t>сформировать умения </a:t>
            </a:r>
            <a:r>
              <a:rPr lang="ru-RU" sz="2800" dirty="0" smtClean="0">
                <a:cs typeface="Times New Roman" pitchFamily="18" charset="0"/>
              </a:rPr>
              <a:t>самостоятельно использовать эти знания.</a:t>
            </a:r>
          </a:p>
          <a:p>
            <a:pPr>
              <a:buNone/>
            </a:pPr>
            <a:endParaRPr lang="ru-RU" sz="2800" dirty="0" smtClean="0"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19226"/>
          <a:stretch>
            <a:fillRect/>
          </a:stretch>
        </p:blipFill>
        <p:spPr bwMode="auto">
          <a:xfrm>
            <a:off x="0" y="250031"/>
            <a:ext cx="8964613" cy="46815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Целевые ориентиры образования в раннем возрасте: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504"/>
            <a:ext cx="9144000" cy="464451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 sz="20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r>
              <a:rPr lang="ru-RU" sz="20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 sz="20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r>
              <a:rPr lang="ru-RU" sz="2000" dirty="0" smtClean="0"/>
              <a:t>проявляет интерес к сверстникам; наблюдает за их действиями и подражает им;</a:t>
            </a:r>
          </a:p>
          <a:p>
            <a:r>
              <a:rPr lang="ru-RU" sz="20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r>
              <a:rPr lang="ru-RU" sz="20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75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Область «Физическое развитие»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229600" cy="4443958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Работа направлена:</a:t>
            </a:r>
            <a:br>
              <a:rPr lang="ru-RU" sz="2400" dirty="0" smtClean="0"/>
            </a:br>
            <a:r>
              <a:rPr lang="ru-RU" sz="2400" dirty="0" smtClean="0"/>
              <a:t>На развитие равновесия, координации движения, крупной и мелкой моторики обеих рук, а также на выполнение основных движений (ходьба, бег, мягкие прыжки, повороты в обе стороны), </a:t>
            </a:r>
          </a:p>
          <a:p>
            <a:pPr lvl="0"/>
            <a:r>
              <a:rPr lang="ru-RU" sz="2400" dirty="0" smtClean="0"/>
              <a:t>формирование </a:t>
            </a:r>
            <a:r>
              <a:rPr lang="ru-RU" sz="2400" dirty="0" smtClean="0"/>
              <a:t>начальных представлений о некоторых видах спорта, овладение подвижными играми .</a:t>
            </a:r>
          </a:p>
          <a:p>
            <a:pPr lvl="0">
              <a:buNone/>
            </a:pPr>
            <a:r>
              <a:rPr lang="ru-RU" sz="2400" dirty="0" smtClean="0"/>
              <a:t>становление </a:t>
            </a:r>
            <a:r>
              <a:rPr lang="ru-RU" sz="2400" dirty="0" smtClean="0"/>
              <a:t>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 </a:t>
            </a:r>
          </a:p>
          <a:p>
            <a:r>
              <a:rPr lang="ru-RU" sz="2400" dirty="0" smtClean="0"/>
              <a:t>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Область «Речевое развитие»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4104456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sz="8800" dirty="0" smtClean="0"/>
              <a:t>Работа </a:t>
            </a:r>
            <a:r>
              <a:rPr lang="ru-RU" sz="8800" dirty="0" smtClean="0"/>
              <a:t>направлена на :</a:t>
            </a:r>
          </a:p>
          <a:p>
            <a:pPr lvl="0"/>
            <a:r>
              <a:rPr lang="ru-RU" sz="8800" dirty="0" smtClean="0"/>
              <a:t>владение речью как средством общения и культуры; </a:t>
            </a:r>
          </a:p>
          <a:p>
            <a:pPr lvl="0">
              <a:buNone/>
            </a:pPr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обогащение активного словаря; </a:t>
            </a:r>
          </a:p>
          <a:p>
            <a:pPr lvl="0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развитие связной,  диалогической и монологической речи; </a:t>
            </a:r>
          </a:p>
          <a:p>
            <a:pPr lvl="0"/>
            <a:endParaRPr lang="ru-RU" sz="8800" dirty="0" smtClean="0"/>
          </a:p>
          <a:p>
            <a:pPr lvl="0"/>
            <a:r>
              <a:rPr lang="ru-RU" sz="8800" dirty="0" smtClean="0"/>
              <a:t>развитие звуковой и интонационной культуры речи, фонематического слуха; </a:t>
            </a:r>
          </a:p>
          <a:p>
            <a:pPr lvl="0"/>
            <a:r>
              <a:rPr lang="ru-RU" sz="8800" dirty="0" smtClean="0"/>
              <a:t/>
            </a:r>
            <a:br>
              <a:rPr lang="ru-RU" sz="8800" dirty="0" smtClean="0"/>
            </a:br>
            <a:r>
              <a:rPr lang="ru-RU" sz="8800" dirty="0" smtClean="0"/>
              <a:t>знакомство с книжной культурой, детской литературой, понимание на слух текстов различных жанров детской литературы; </a:t>
            </a:r>
          </a:p>
          <a:p>
            <a:pPr lvl="0">
              <a:buNone/>
            </a:pPr>
            <a:r>
              <a:rPr lang="ru-RU" sz="8800" dirty="0" smtClean="0"/>
              <a:t/>
            </a:r>
            <a:br>
              <a:rPr lang="ru-RU" sz="8800" dirty="0" smtClean="0"/>
            </a:b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03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600" dirty="0" smtClean="0"/>
              <a:t>На протяжении всего учебного года  </a:t>
            </a:r>
            <a:r>
              <a:rPr lang="ru-RU" sz="3600" dirty="0" smtClean="0"/>
              <a:t>мы активно взаимодействовали  </a:t>
            </a:r>
            <a:r>
              <a:rPr lang="ru-RU" sz="3600" dirty="0" smtClean="0"/>
              <a:t>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838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Родительское </a:t>
            </a:r>
            <a:r>
              <a:rPr lang="ru-RU" sz="9600" dirty="0" smtClean="0">
                <a:latin typeface="+mj-lt"/>
                <a:cs typeface="Times New Roman" pitchFamily="18" charset="0"/>
              </a:rPr>
              <a:t>собрание «Художественно-эстетическое развитие младших дошкольников» 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Мастер –класс «Дети любят рисовать»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Нестандартные формы рисования для детей младшего дошкольного возраста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Семейная гостиная «Развитие мелкой моторики кистей и пальцев рук»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Консультация для родителей.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«Колыбельная песня - нить любви,  связывающая  мать и дитя»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Семейная гостиная «Мы на свет родились, чтобы радостно жить», </a:t>
            </a:r>
            <a:br>
              <a:rPr lang="ru-RU" sz="9600" dirty="0" smtClean="0">
                <a:latin typeface="+mj-lt"/>
                <a:cs typeface="Times New Roman" pitchFamily="18" charset="0"/>
              </a:rPr>
            </a:br>
            <a:r>
              <a:rPr lang="ru-RU" sz="9600" dirty="0" smtClean="0">
                <a:latin typeface="+mj-lt"/>
                <a:cs typeface="Times New Roman" pitchFamily="18" charset="0"/>
              </a:rPr>
              <a:t>Консультация для родителей: «Радость моя»</a:t>
            </a:r>
            <a:r>
              <a:rPr lang="ru-RU" sz="9600" dirty="0" smtClean="0">
                <a:latin typeface="+mj-lt"/>
              </a:rPr>
              <a:t/>
            </a:r>
            <a:br>
              <a:rPr lang="ru-RU" sz="9600" dirty="0" smtClean="0">
                <a:latin typeface="+mj-lt"/>
              </a:rPr>
            </a:br>
            <a:r>
              <a:rPr lang="ru-RU" sz="9600" dirty="0" smtClean="0">
                <a:latin typeface="+mj-lt"/>
              </a:rPr>
              <a:t> </a:t>
            </a:r>
            <a:br>
              <a:rPr lang="ru-RU" sz="9600" dirty="0" smtClean="0">
                <a:latin typeface="+mj-lt"/>
              </a:rPr>
            </a:br>
            <a:endParaRPr lang="ru-RU" sz="9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В течение года в группе были проведены следующие мероприятия с детьми и</a:t>
            </a:r>
            <a:br>
              <a:rPr lang="ru-RU" sz="3200" b="1" dirty="0" smtClean="0"/>
            </a:br>
            <a:r>
              <a:rPr lang="ru-RU" sz="3200" b="1" dirty="0" smtClean="0"/>
              <a:t> с родителями: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Праздник для мам и бабушек «Приглашаем в сказку «Теремок»</a:t>
            </a:r>
          </a:p>
          <a:p>
            <a:r>
              <a:rPr lang="ru-RU" dirty="0" smtClean="0"/>
              <a:t>Новогодний праздник :«Сказочный Новый Год!»</a:t>
            </a:r>
          </a:p>
          <a:p>
            <a:r>
              <a:rPr lang="ru-RU" dirty="0" smtClean="0"/>
              <a:t>Развлечения  к 23 февраля «Мы солдаты молодые»</a:t>
            </a:r>
          </a:p>
          <a:p>
            <a:r>
              <a:rPr lang="ru-RU" dirty="0" smtClean="0"/>
              <a:t>Праздник «Масленица»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Конкурсы</a:t>
            </a:r>
          </a:p>
          <a:p>
            <a:r>
              <a:rPr lang="ru-RU" dirty="0" smtClean="0"/>
              <a:t>Конкурс кормушек «Птичья столовая» </a:t>
            </a:r>
          </a:p>
          <a:p>
            <a:r>
              <a:rPr lang="ru-RU" dirty="0" smtClean="0"/>
              <a:t>Конкурс поделок  «Новогодняя композиция»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78PHOTO\SAM_168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03498"/>
            <a:ext cx="4038600" cy="22717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773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Нам  </a:t>
            </a:r>
            <a:r>
              <a:rPr lang="ru-RU" dirty="0" smtClean="0"/>
              <a:t>интересно работать с детьми</a:t>
            </a:r>
          </a:p>
          <a:p>
            <a:pPr>
              <a:buNone/>
            </a:pPr>
            <a:r>
              <a:rPr lang="ru-RU" dirty="0" smtClean="0"/>
              <a:t>И детям, </a:t>
            </a:r>
            <a:r>
              <a:rPr lang="ru-RU" dirty="0" smtClean="0"/>
              <a:t>надеемся ,было интересно.</a:t>
            </a:r>
            <a:endParaRPr lang="ru-RU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958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dirty="0" smtClean="0"/>
              <a:t>Желаем  </a:t>
            </a:r>
            <a:r>
              <a:rPr lang="ru-RU" dirty="0" smtClean="0"/>
              <a:t>вам, дорогие родители успехов   в нелегком деле воспитания.</a:t>
            </a:r>
          </a:p>
          <a:p>
            <a:pPr>
              <a:buNone/>
            </a:pPr>
            <a:r>
              <a:rPr lang="ru-RU" dirty="0" smtClean="0"/>
              <a:t>                </a:t>
            </a:r>
          </a:p>
          <a:p>
            <a:pPr>
              <a:buNone/>
            </a:pPr>
            <a:r>
              <a:rPr lang="ru-RU" dirty="0" smtClean="0"/>
              <a:t>                         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182616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F:\DCIM\178PHOTO\SAM_18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038600" cy="227171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99742"/>
            <a:ext cx="4198618" cy="25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0019" y="2499742"/>
            <a:ext cx="4230621" cy="245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4038600" cy="24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3478"/>
            <a:ext cx="4038600" cy="24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DCIM\178PHOTO\SAM_1574.JPG"/>
          <p:cNvPicPr>
            <a:picLocks noChangeAspect="1" noChangeArrowheads="1"/>
          </p:cNvPicPr>
          <p:nvPr/>
        </p:nvPicPr>
        <p:blipFill>
          <a:blip r:embed="rId4" cstate="print"/>
          <a:srcRect r="35812"/>
          <a:stretch>
            <a:fillRect/>
          </a:stretch>
        </p:blipFill>
        <p:spPr bwMode="auto">
          <a:xfrm>
            <a:off x="971600" y="2871787"/>
            <a:ext cx="2592288" cy="2271713"/>
          </a:xfrm>
          <a:prstGeom prst="rect">
            <a:avLst/>
          </a:prstGeom>
          <a:noFill/>
        </p:spPr>
      </p:pic>
      <p:pic>
        <p:nvPicPr>
          <p:cNvPr id="8" name="Picture 3" descr="F:\DCIM\178PHOTO\SAM_1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79762"/>
            <a:ext cx="4038600" cy="246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F:\DCIM\178PHOTO\SAM_16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733768"/>
            <a:ext cx="4038600" cy="2271713"/>
          </a:xfrm>
          <a:prstGeom prst="rect">
            <a:avLst/>
          </a:prstGeom>
          <a:noFill/>
        </p:spPr>
      </p:pic>
      <p:pic>
        <p:nvPicPr>
          <p:cNvPr id="5" name="Picture 2" descr="F:\DCIM\178PHOTO\SAM_193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2715766"/>
            <a:ext cx="4038600" cy="230425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949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7494"/>
            <a:ext cx="4038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Область </a:t>
            </a:r>
            <a:r>
              <a:rPr lang="ru-RU" sz="3600" b="1" dirty="0" smtClean="0"/>
              <a:t>«Познавательное </a:t>
            </a:r>
            <a:r>
              <a:rPr lang="ru-RU" sz="3600" b="1" dirty="0" smtClean="0"/>
              <a:t>развитие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37195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000" dirty="0" smtClean="0"/>
              <a:t>Работа была направлена на:</a:t>
            </a:r>
            <a:br>
              <a:rPr lang="ru-RU" sz="2000" dirty="0" smtClean="0"/>
            </a:br>
            <a:r>
              <a:rPr lang="ru-RU" sz="2000" dirty="0" smtClean="0"/>
              <a:t>развитие интересов детей, любознательности и познавательной мотивации; </a:t>
            </a:r>
          </a:p>
          <a:p>
            <a:pPr lvl="0"/>
            <a:r>
              <a:rPr lang="ru-RU" sz="2000" dirty="0" smtClean="0"/>
              <a:t>формирование </a:t>
            </a:r>
            <a:r>
              <a:rPr lang="ru-RU" sz="2000" dirty="0" smtClean="0"/>
              <a:t>познавательных действий.</a:t>
            </a:r>
          </a:p>
          <a:p>
            <a:pPr lvl="0">
              <a:buNone/>
            </a:pPr>
            <a:r>
              <a:rPr lang="ru-RU" sz="2000" dirty="0" smtClean="0"/>
              <a:t>    </a:t>
            </a:r>
            <a:r>
              <a:rPr lang="ru-RU" sz="2000" dirty="0" smtClean="0"/>
              <a:t>формирование </a:t>
            </a:r>
            <a:r>
              <a:rPr lang="ru-RU" sz="2000" dirty="0" smtClean="0"/>
              <a:t>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 </a:t>
            </a:r>
          </a:p>
          <a:p>
            <a:pPr lvl="0"/>
            <a:r>
              <a:rPr lang="ru-RU" sz="2000" dirty="0" smtClean="0"/>
              <a:t>о </a:t>
            </a:r>
            <a:r>
              <a:rPr lang="ru-RU" sz="2000" dirty="0" smtClean="0"/>
              <a:t>малой родине и Отечестве, представлений о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 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207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Экологическое воспитание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13588"/>
            <a:ext cx="8229600" cy="3629862"/>
          </a:xfrm>
        </p:spPr>
        <p:txBody>
          <a:bodyPr/>
          <a:lstStyle/>
          <a:p>
            <a:pPr>
              <a:buNone/>
            </a:pPr>
            <a:r>
              <a:rPr lang="ru-RU" dirty="0"/>
              <a:t>Были реализованы два экологических проекта </a:t>
            </a:r>
          </a:p>
          <a:p>
            <a:pPr>
              <a:buNone/>
            </a:pPr>
            <a:r>
              <a:rPr lang="ru-RU" dirty="0"/>
              <a:t>« Чудесная водичка»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Цель </a:t>
            </a:r>
            <a:r>
              <a:rPr lang="ru-RU" dirty="0" smtClean="0"/>
              <a:t>проекта: знакомство </a:t>
            </a:r>
            <a:r>
              <a:rPr lang="ru-RU" dirty="0" smtClean="0"/>
              <a:t>со свойствами воды  </a:t>
            </a:r>
          </a:p>
          <a:p>
            <a:pPr>
              <a:buNone/>
            </a:pPr>
            <a:r>
              <a:rPr lang="ru-RU" dirty="0" smtClean="0"/>
              <a:t>Проект    </a:t>
            </a:r>
            <a:r>
              <a:rPr lang="ru-RU" dirty="0"/>
              <a:t>«Грач – вестник весны»</a:t>
            </a:r>
          </a:p>
          <a:p>
            <a:pPr>
              <a:buNone/>
            </a:pPr>
            <a:r>
              <a:rPr lang="ru-RU" dirty="0"/>
              <a:t>Цель проекта: расширение и обогащение представлений детей о   грачах и первых признаках весны.  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3850"/>
            <a:ext cx="4038600" cy="228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7494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15766"/>
            <a:ext cx="4618361" cy="24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1510"/>
            <a:ext cx="40386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4038600" cy="245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9782"/>
            <a:ext cx="4038600" cy="2283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707</TotalTime>
  <Words>523</Words>
  <Application>Microsoft Office PowerPoint</Application>
  <PresentationFormat>Экран (16:9)</PresentationFormat>
  <Paragraphs>83</Paragraphs>
  <Slides>26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     Фотоотчет работы группы «Цыплята»       за 2018-2019год. </vt:lpstr>
      <vt:lpstr>Целевые ориентиры образования в раннем возрасте:</vt:lpstr>
      <vt:lpstr>Слайд 3</vt:lpstr>
      <vt:lpstr>Слайд 4</vt:lpstr>
      <vt:lpstr>Слайд 5</vt:lpstr>
      <vt:lpstr>        Область «Познавательное развитие»</vt:lpstr>
      <vt:lpstr>Экологическое воспитание</vt:lpstr>
      <vt:lpstr>Слайд 8</vt:lpstr>
      <vt:lpstr>Слайд 9</vt:lpstr>
      <vt:lpstr>Слайд 10</vt:lpstr>
      <vt:lpstr>Слайд 11</vt:lpstr>
      <vt:lpstr>  Для реализации задач экологического    воспитания создан  уголок  «Эколята – дошколята»   Он является игровой и познавательной зоной, местом систематического труда и наблюдений воспитанников, где они имеют возможность максимально проявить активность и самостоятельность в познании окружающего мира.  </vt:lpstr>
      <vt:lpstr>Слайд 13</vt:lpstr>
      <vt:lpstr>Область « Социально-коммуникативное развитие</vt:lpstr>
      <vt:lpstr>Область «Художественно-эстетическое»</vt:lpstr>
      <vt:lpstr>Слайд 16</vt:lpstr>
      <vt:lpstr>Слайд 17</vt:lpstr>
      <vt:lpstr>Слайд 18</vt:lpstr>
      <vt:lpstr>Слайд 19</vt:lpstr>
      <vt:lpstr>Область «Физическое развитие»</vt:lpstr>
      <vt:lpstr>Область «Речевое развитие»  </vt:lpstr>
      <vt:lpstr>          На протяжении всего учебного года  мы активно взаимодействовали  с родителями.</vt:lpstr>
      <vt:lpstr>В течение года в группе были проведены следующие мероприятия с детьми и  с родителями: 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       за 2018-2019год. </dc:title>
  <dc:creator>asus</dc:creator>
  <cp:lastModifiedBy>asus</cp:lastModifiedBy>
  <cp:revision>18</cp:revision>
  <dcterms:created xsi:type="dcterms:W3CDTF">2019-05-27T11:15:00Z</dcterms:created>
  <dcterms:modified xsi:type="dcterms:W3CDTF">2019-05-28T11:54:37Z</dcterms:modified>
</cp:coreProperties>
</file>